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525B-A4EE-424A-8E59-2DA8EE12DC69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C1FD-81CF-4640-AA1E-43D84A092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127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525B-A4EE-424A-8E59-2DA8EE12DC69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C1FD-81CF-4640-AA1E-43D84A092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081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525B-A4EE-424A-8E59-2DA8EE12DC69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C1FD-81CF-4640-AA1E-43D84A092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028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525B-A4EE-424A-8E59-2DA8EE12DC69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C1FD-81CF-4640-AA1E-43D84A092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884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525B-A4EE-424A-8E59-2DA8EE12DC69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C1FD-81CF-4640-AA1E-43D84A092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944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525B-A4EE-424A-8E59-2DA8EE12DC69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C1FD-81CF-4640-AA1E-43D84A092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32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525B-A4EE-424A-8E59-2DA8EE12DC69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C1FD-81CF-4640-AA1E-43D84A092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171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525B-A4EE-424A-8E59-2DA8EE12DC69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C1FD-81CF-4640-AA1E-43D84A092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461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525B-A4EE-424A-8E59-2DA8EE12DC69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C1FD-81CF-4640-AA1E-43D84A092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29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525B-A4EE-424A-8E59-2DA8EE12DC69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C1FD-81CF-4640-AA1E-43D84A092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863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525B-A4EE-424A-8E59-2DA8EE12DC69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C1FD-81CF-4640-AA1E-43D84A092F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234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A525B-A4EE-424A-8E59-2DA8EE12DC69}" type="datetimeFigureOut">
              <a:rPr lang="hr-HR" smtClean="0"/>
              <a:t>10.5.2021.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0C1FD-81CF-4640-AA1E-43D84A092F80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62" y="0"/>
            <a:ext cx="12187338" cy="114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1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tarnji.hr/vijesti/svijet/u-prvoj-uspjesnoj-otmici-od-2017-somalijski-pirati-zauzeli-brod-pod-panamskom-zastavom-1501457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491" y="2309574"/>
            <a:ext cx="9205758" cy="1292464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32114" y="3828461"/>
            <a:ext cx="9144000" cy="1655762"/>
          </a:xfrm>
        </p:spPr>
        <p:txBody>
          <a:bodyPr>
            <a:normAutofit/>
          </a:bodyPr>
          <a:lstStyle/>
          <a:p>
            <a:r>
              <a:rPr lang="hr-HR" sz="4400" b="1" dirty="0"/>
              <a:t>Regije Afrike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54978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2867" y="0"/>
            <a:ext cx="6986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3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14" y="835388"/>
            <a:ext cx="10515600" cy="1325563"/>
          </a:xfrm>
        </p:spPr>
        <p:txBody>
          <a:bodyPr/>
          <a:lstStyle/>
          <a:p>
            <a:r>
              <a:rPr lang="hr-HR" b="1" dirty="0" smtClean="0"/>
              <a:t>Sjeverna Afrika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6943" y="2008505"/>
            <a:ext cx="10515600" cy="4351338"/>
          </a:xfrm>
        </p:spPr>
        <p:txBody>
          <a:bodyPr/>
          <a:lstStyle/>
          <a:p>
            <a:r>
              <a:rPr lang="hr-HR" dirty="0"/>
              <a:t> </a:t>
            </a:r>
            <a:r>
              <a:rPr lang="hr-HR" b="1" dirty="0"/>
              <a:t>Sudan, Egipat, </a:t>
            </a:r>
            <a:r>
              <a:rPr lang="hr-HR" b="1" dirty="0" smtClean="0"/>
              <a:t>Libija, </a:t>
            </a:r>
            <a:r>
              <a:rPr lang="hr-HR" b="1" dirty="0"/>
              <a:t>Tunis, Alžir, Maroko (i </a:t>
            </a:r>
            <a:r>
              <a:rPr lang="hr-HR" b="1" dirty="0" smtClean="0"/>
              <a:t>Zapadna Sahara), Mauritanija</a:t>
            </a:r>
            <a:endParaRPr lang="hr-HR" dirty="0"/>
          </a:p>
          <a:p>
            <a:r>
              <a:rPr lang="hr-HR" dirty="0"/>
              <a:t>pustinjska </a:t>
            </a:r>
            <a:r>
              <a:rPr lang="hr-HR" dirty="0" smtClean="0"/>
              <a:t>klima</a:t>
            </a:r>
            <a:r>
              <a:rPr lang="hr-HR" dirty="0"/>
              <a:t>, Sahara i </a:t>
            </a:r>
            <a:r>
              <a:rPr lang="hr-HR" dirty="0" smtClean="0"/>
              <a:t>sušnost</a:t>
            </a:r>
          </a:p>
          <a:p>
            <a:r>
              <a:rPr lang="hr-HR" dirty="0"/>
              <a:t>arapski </a:t>
            </a:r>
            <a:r>
              <a:rPr lang="hr-HR" dirty="0" smtClean="0"/>
              <a:t>jezik</a:t>
            </a:r>
          </a:p>
          <a:p>
            <a:r>
              <a:rPr lang="hr-HR" dirty="0"/>
              <a:t>i</a:t>
            </a:r>
            <a:r>
              <a:rPr lang="hr-HR" dirty="0" smtClean="0"/>
              <a:t>slam</a:t>
            </a:r>
          </a:p>
          <a:p>
            <a:r>
              <a:rPr lang="hr-HR" dirty="0" smtClean="0"/>
              <a:t>mlado stanovništvo</a:t>
            </a:r>
          </a:p>
          <a:p>
            <a:r>
              <a:rPr lang="hr-HR" dirty="0" smtClean="0"/>
              <a:t>velik </a:t>
            </a:r>
            <a:r>
              <a:rPr lang="hr-HR" dirty="0"/>
              <a:t>udio nepismenih </a:t>
            </a:r>
            <a:r>
              <a:rPr lang="hr-HR" dirty="0" smtClean="0"/>
              <a:t>žena</a:t>
            </a:r>
          </a:p>
          <a:p>
            <a:r>
              <a:rPr lang="hr-HR" dirty="0" smtClean="0"/>
              <a:t>visok </a:t>
            </a:r>
            <a:r>
              <a:rPr lang="hr-HR" dirty="0"/>
              <a:t>stupanj </a:t>
            </a:r>
            <a:r>
              <a:rPr lang="hr-HR" dirty="0" smtClean="0"/>
              <a:t>urbanizacije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4" y="2930364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8532" y="1162843"/>
            <a:ext cx="10515600" cy="1325563"/>
          </a:xfrm>
        </p:spPr>
        <p:txBody>
          <a:bodyPr/>
          <a:lstStyle/>
          <a:p>
            <a:r>
              <a:rPr lang="hr-HR" b="1" dirty="0"/>
              <a:t>Zapadna Afrika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4743" y="3089357"/>
            <a:ext cx="6096528" cy="3426249"/>
          </a:xfrm>
          <a:prstGeom prst="rect">
            <a:avLst/>
          </a:prstGeom>
        </p:spPr>
      </p:pic>
      <p:sp>
        <p:nvSpPr>
          <p:cNvPr id="6" name="Rezervirano mjesto sadržaja 2"/>
          <p:cNvSpPr txBox="1">
            <a:spLocks/>
          </p:cNvSpPr>
          <p:nvPr/>
        </p:nvSpPr>
        <p:spPr>
          <a:xfrm>
            <a:off x="576943" y="200850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između</a:t>
            </a:r>
            <a:r>
              <a:rPr lang="hr-HR" dirty="0"/>
              <a:t> </a:t>
            </a:r>
            <a:r>
              <a:rPr lang="hr-HR" b="1" dirty="0"/>
              <a:t>Sahare, Gvinejskog zaljeva, gorja Kamerun i Čadske </a:t>
            </a:r>
            <a:r>
              <a:rPr lang="hr-HR" b="1" dirty="0" smtClean="0"/>
              <a:t>zavale</a:t>
            </a:r>
          </a:p>
          <a:p>
            <a:r>
              <a:rPr lang="hr-HR" b="1" dirty="0" smtClean="0"/>
              <a:t>30 </a:t>
            </a:r>
            <a:r>
              <a:rPr lang="hr-HR" b="1" dirty="0"/>
              <a:t>% </a:t>
            </a:r>
            <a:r>
              <a:rPr lang="hr-HR" dirty="0"/>
              <a:t>stanovništva </a:t>
            </a:r>
            <a:r>
              <a:rPr lang="hr-HR" dirty="0" smtClean="0"/>
              <a:t>kontinenta ( Nigerija)</a:t>
            </a:r>
          </a:p>
          <a:p>
            <a:r>
              <a:rPr lang="hr-HR" dirty="0" smtClean="0"/>
              <a:t>visok prirodni prirast</a:t>
            </a:r>
          </a:p>
          <a:p>
            <a:r>
              <a:rPr lang="hr-HR" dirty="0"/>
              <a:t>rudna </a:t>
            </a:r>
            <a:r>
              <a:rPr lang="hr-HR" dirty="0" smtClean="0"/>
              <a:t>bogatstva</a:t>
            </a:r>
          </a:p>
          <a:p>
            <a:r>
              <a:rPr lang="hr-HR" dirty="0" smtClean="0"/>
              <a:t>plantaže</a:t>
            </a:r>
          </a:p>
          <a:p>
            <a:endParaRPr lang="hr-HR" dirty="0" smtClean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32" y="0"/>
            <a:ext cx="10128070" cy="6768194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4403843" y="1242418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i="0" dirty="0" smtClean="0">
                <a:solidFill>
                  <a:srgbClr val="383838"/>
                </a:solidFill>
                <a:effectLst/>
                <a:latin typeface="Nunito"/>
              </a:rPr>
              <a:t>Škola u Senegalu</a:t>
            </a:r>
            <a:endParaRPr lang="hr-HR" b="1" i="0" dirty="0">
              <a:solidFill>
                <a:srgbClr val="383838"/>
              </a:solidFill>
              <a:effectLst/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67682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472" y="3168605"/>
            <a:ext cx="6096528" cy="342624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hr-HR" b="1" dirty="0"/>
              <a:t>Srednja Afrika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243516"/>
            <a:ext cx="10515600" cy="4351338"/>
          </a:xfrm>
        </p:spPr>
        <p:txBody>
          <a:bodyPr/>
          <a:lstStyle/>
          <a:p>
            <a:r>
              <a:rPr lang="hr-HR" b="1" dirty="0"/>
              <a:t>Čad, Srednjoafrička Republika, Kamerun, Gabon, Ekvatorska Gvineja, Republika Kongo, Demokratska Republika Kongo te Sveti Toma i </a:t>
            </a:r>
            <a:r>
              <a:rPr lang="hr-HR" b="1" dirty="0" smtClean="0"/>
              <a:t>Princ</a:t>
            </a:r>
          </a:p>
          <a:p>
            <a:r>
              <a:rPr lang="hr-HR" dirty="0"/>
              <a:t> iznimno bogata </a:t>
            </a:r>
            <a:r>
              <a:rPr lang="hr-HR" dirty="0" smtClean="0"/>
              <a:t>rudama</a:t>
            </a:r>
          </a:p>
          <a:p>
            <a:r>
              <a:rPr lang="hr-HR" dirty="0"/>
              <a:t>otežavaju prometno </a:t>
            </a:r>
            <a:r>
              <a:rPr lang="hr-HR" dirty="0" smtClean="0"/>
              <a:t>povezivanje prostora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51" y="2589"/>
            <a:ext cx="9997439" cy="6855411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2434045" y="2595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i="0" dirty="0" smtClean="0">
                <a:solidFill>
                  <a:srgbClr val="383838"/>
                </a:solidFill>
                <a:effectLst/>
                <a:latin typeface="Nunito"/>
              </a:rPr>
              <a:t>Rijeka Kongo dijela dva glavna grada, Brazzaville i Kinshasa</a:t>
            </a:r>
            <a:endParaRPr lang="hr-HR" b="1" i="0" dirty="0">
              <a:solidFill>
                <a:srgbClr val="383838"/>
              </a:solidFill>
              <a:effectLst/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69678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472" y="3239875"/>
            <a:ext cx="6096528" cy="342624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3697" y="1162843"/>
            <a:ext cx="10515600" cy="1325563"/>
          </a:xfrm>
        </p:spPr>
        <p:txBody>
          <a:bodyPr/>
          <a:lstStyle/>
          <a:p>
            <a:r>
              <a:rPr lang="hr-HR" b="1" dirty="0"/>
              <a:t>Istočna Afrika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33697" y="2043340"/>
            <a:ext cx="10515600" cy="4351338"/>
          </a:xfrm>
        </p:spPr>
        <p:txBody>
          <a:bodyPr/>
          <a:lstStyle/>
          <a:p>
            <a:r>
              <a:rPr lang="hr-HR" b="1" dirty="0"/>
              <a:t>Burundi, Džibuti, Eritreja, Etiopija, Južni Sudan, Kenija, Ruanda, Somalija, Tanzanija, Uganda i otočne države Komorska Unija i </a:t>
            </a:r>
            <a:r>
              <a:rPr lang="hr-HR" b="1" dirty="0" smtClean="0"/>
              <a:t>Sejšeli</a:t>
            </a:r>
          </a:p>
          <a:p>
            <a:r>
              <a:rPr lang="hr-HR" dirty="0"/>
              <a:t> </a:t>
            </a:r>
            <a:r>
              <a:rPr lang="hr-HR" dirty="0" smtClean="0"/>
              <a:t>mnogi društveni i politički problemi</a:t>
            </a:r>
          </a:p>
          <a:p>
            <a:r>
              <a:rPr lang="hr-HR" dirty="0" smtClean="0"/>
              <a:t>velike razlike </a:t>
            </a:r>
            <a:r>
              <a:rPr lang="hr-HR" dirty="0"/>
              <a:t>u </a:t>
            </a:r>
            <a:r>
              <a:rPr lang="hr-HR" dirty="0" smtClean="0"/>
              <a:t>razvoju</a:t>
            </a:r>
          </a:p>
          <a:p>
            <a:r>
              <a:rPr lang="hr-HR" dirty="0" smtClean="0">
                <a:hlinkClick r:id="rId3"/>
              </a:rPr>
              <a:t>Somalijski pirati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29" y="1096749"/>
            <a:ext cx="10535739" cy="5725945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2867752" y="6386256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i="0" dirty="0" smtClean="0">
                <a:solidFill>
                  <a:srgbClr val="383838"/>
                </a:solidFill>
                <a:effectLst/>
                <a:latin typeface="Nunito"/>
              </a:rPr>
              <a:t>Sejšeli - najvažnije turističko otočje</a:t>
            </a:r>
            <a:endParaRPr lang="hr-HR" b="1" i="0" dirty="0">
              <a:solidFill>
                <a:srgbClr val="383838"/>
              </a:solidFill>
              <a:effectLst/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2983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308" y="2978905"/>
            <a:ext cx="6096528" cy="342624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hr-HR" b="1" dirty="0"/>
              <a:t>Južna Afrika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8234" y="1921419"/>
            <a:ext cx="11414759" cy="4351338"/>
          </a:xfrm>
        </p:spPr>
        <p:txBody>
          <a:bodyPr>
            <a:normAutofit/>
          </a:bodyPr>
          <a:lstStyle/>
          <a:p>
            <a:r>
              <a:rPr lang="hr-HR" b="1" dirty="0"/>
              <a:t>Angola, Bocvana, </a:t>
            </a:r>
            <a:r>
              <a:rPr lang="hr-HR" b="1" dirty="0" err="1"/>
              <a:t>Esvatini</a:t>
            </a:r>
            <a:r>
              <a:rPr lang="hr-HR" b="1" dirty="0"/>
              <a:t>, Republika Južna Afrika (Južnoafrička Republika), Lesoto, Madagaskar, Malavi, Mauricijus, Mozambik, Namibija, Zambija i </a:t>
            </a:r>
            <a:r>
              <a:rPr lang="hr-HR" b="1" dirty="0" smtClean="0"/>
              <a:t>Zimbabve</a:t>
            </a:r>
            <a:endParaRPr lang="hr-HR" dirty="0" smtClean="0"/>
          </a:p>
          <a:p>
            <a:pPr marL="0" indent="0">
              <a:buNone/>
            </a:pPr>
            <a:r>
              <a:rPr lang="hr-HR" b="1" dirty="0"/>
              <a:t>Zapadni </a:t>
            </a:r>
            <a:r>
              <a:rPr lang="hr-HR" b="1" dirty="0" smtClean="0"/>
              <a:t>dio                                                                             Istočni dio</a:t>
            </a:r>
          </a:p>
          <a:p>
            <a:pPr marL="0" indent="0">
              <a:buNone/>
            </a:pPr>
            <a:r>
              <a:rPr lang="hr-HR" dirty="0" smtClean="0"/>
              <a:t>- </a:t>
            </a:r>
            <a:r>
              <a:rPr lang="hr-HR" dirty="0" err="1" smtClean="0"/>
              <a:t>udarstvo</a:t>
            </a:r>
            <a:r>
              <a:rPr lang="hr-HR" dirty="0" smtClean="0"/>
              <a:t>                                                                            - primarne djelatnosti</a:t>
            </a:r>
          </a:p>
          <a:p>
            <a:pPr marL="0" indent="0">
              <a:buNone/>
            </a:pPr>
            <a:r>
              <a:rPr lang="hr-HR" dirty="0" smtClean="0"/>
              <a:t>- razvijeniji                                                                             - slabije razvijen</a:t>
            </a:r>
          </a:p>
          <a:p>
            <a:pPr marL="0" indent="0">
              <a:buNone/>
            </a:pPr>
            <a:r>
              <a:rPr lang="hr-HR" dirty="0" smtClean="0"/>
              <a:t>- rjeđe naseljen       </a:t>
            </a:r>
            <a:r>
              <a:rPr lang="hr-HR" dirty="0"/>
              <a:t> </a:t>
            </a:r>
            <a:r>
              <a:rPr lang="hr-HR" dirty="0" smtClean="0"/>
              <a:t>                                                            - gušće naseljen </a:t>
            </a:r>
          </a:p>
          <a:p>
            <a:pPr marL="0" indent="0">
              <a:buNone/>
            </a:pPr>
            <a:r>
              <a:rPr lang="hr-HR" dirty="0" smtClean="0"/>
              <a:t>- završila demografska                                                        - visoke stope porasta     </a:t>
            </a:r>
          </a:p>
          <a:p>
            <a:pPr marL="0" indent="0">
              <a:buNone/>
            </a:pPr>
            <a:r>
              <a:rPr lang="hr-HR" dirty="0" smtClean="0"/>
              <a:t> tranzicija                                                                            broja stanovništva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23" y="-347255"/>
            <a:ext cx="11227796" cy="7270569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6205231" y="223128"/>
            <a:ext cx="476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i="0" dirty="0" smtClean="0">
                <a:solidFill>
                  <a:srgbClr val="383838"/>
                </a:solidFill>
                <a:effectLst/>
                <a:latin typeface="Nunito"/>
              </a:rPr>
              <a:t>Na Madagaskaru je razvijen safari turizam</a:t>
            </a:r>
            <a:endParaRPr lang="hr-HR" b="1" i="0" dirty="0">
              <a:solidFill>
                <a:srgbClr val="383838"/>
              </a:solidFill>
              <a:effectLst/>
              <a:latin typeface="Nunito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-395288"/>
            <a:ext cx="11430000" cy="7648575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2968621" y="159056"/>
            <a:ext cx="4095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Mauricijus je turistički najvažniji dio regije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82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9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152</Words>
  <Application>Microsoft Office PowerPoint</Application>
  <PresentationFormat>Široki zaslon</PresentationFormat>
  <Paragraphs>37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Nunito</vt:lpstr>
      <vt:lpstr>Tema sustava Office</vt:lpstr>
      <vt:lpstr>PowerPoint prezentacija</vt:lpstr>
      <vt:lpstr>PowerPoint prezentacija</vt:lpstr>
      <vt:lpstr>Sjeverna Afrika</vt:lpstr>
      <vt:lpstr>Zapadna Afrika </vt:lpstr>
      <vt:lpstr>Srednja Afrika </vt:lpstr>
      <vt:lpstr>Istočna Afrika </vt:lpstr>
      <vt:lpstr>Južna Afrika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8</cp:revision>
  <dcterms:created xsi:type="dcterms:W3CDTF">2021-05-10T06:36:32Z</dcterms:created>
  <dcterms:modified xsi:type="dcterms:W3CDTF">2021-05-10T19:46:47Z</dcterms:modified>
</cp:coreProperties>
</file>